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32" r:id="rId2"/>
    <p:sldId id="330" r:id="rId3"/>
    <p:sldId id="325" r:id="rId4"/>
    <p:sldId id="331" r:id="rId5"/>
    <p:sldId id="334" r:id="rId6"/>
    <p:sldId id="321" r:id="rId7"/>
    <p:sldId id="333" r:id="rId8"/>
    <p:sldId id="328" r:id="rId9"/>
    <p:sldId id="327" r:id="rId10"/>
    <p:sldId id="329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00"/>
    <a:srgbClr val="2E2E2E"/>
    <a:srgbClr val="2FCFDB"/>
    <a:srgbClr val="372D2D"/>
    <a:srgbClr val="83473D"/>
    <a:srgbClr val="E9ECF1"/>
    <a:srgbClr val="E8EBF0"/>
    <a:srgbClr val="E3E7EA"/>
    <a:srgbClr val="EAE9EE"/>
    <a:srgbClr val="ECB4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44" y="558"/>
      </p:cViewPr>
      <p:guideLst>
        <p:guide orient="horz" pos="24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160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D82E7-DCCD-4E67-9545-DFB4940F29D5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1FEE-24CA-429C-AEE5-70DABB283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37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"/>
            <a:ext cx="12192774" cy="685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https://scontent-icn2-1.xx.fbcdn.net/v/t39.30808-6/366713791_668909311936794_3015181237051733686_n.png?_nc_cat=103&amp;ccb=1-7&amp;_nc_sid=cc71e4&amp;_nc_ohc=P5yMv-ArkmoQ7kNvwE0_46l&amp;_nc_oc=AdlIaP3XqFLcnz2yVVjiOEy33q-DSJ-Y5i5rVMI66aMlruDp2UhLCVvXBXnZVnKl544&amp;_nc_zt=23&amp;_nc_ht=scontent-icn2-1.xx&amp;_nc_gid=g8XWJZCga_G36rRF3sDvcA&amp;oh=00_AfK7xFdq0WpulqiFuTxdOdzH4seBA1sm7QaNePoP3DlZbQ&amp;oe=682C9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94" y="14288"/>
            <a:ext cx="6026106" cy="254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삼양식품, 2022 제 10회 디지털고객만족도(HTHI) 'SNS 우수기업' 선정 &lt; No.1브랜드 &lt; 기사본문 - 소비자평가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480495"/>
            <a:ext cx="12192000" cy="435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삼양식품, 불닭소스 디자인 새단장 - 매일경제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8480"/>
            <a:ext cx="6310083" cy="32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5CB50D-1F02-4EED-AFC4-DE24CACC82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92" y="2127501"/>
            <a:ext cx="9597863" cy="26029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EE9BA3-F9BA-48E3-BCE2-F418D7ECA46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11" y="2380485"/>
            <a:ext cx="5001778" cy="1048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0368" y="3506117"/>
            <a:ext cx="7014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latin typeface="+mj-ea"/>
                <a:ea typeface="+mj-ea"/>
              </a:rPr>
              <a:t>자사</a:t>
            </a:r>
            <a:r>
              <a:rPr lang="en-US" altLang="ko-KR" sz="5400" b="1" dirty="0">
                <a:latin typeface="+mj-ea"/>
                <a:ea typeface="+mj-ea"/>
              </a:rPr>
              <a:t>,</a:t>
            </a:r>
            <a:r>
              <a:rPr lang="ko-KR" altLang="en-US" sz="5400" b="1" dirty="0" smtClean="0">
                <a:latin typeface="+mj-ea"/>
                <a:ea typeface="+mj-ea"/>
              </a:rPr>
              <a:t>경쟁사</a:t>
            </a:r>
            <a:r>
              <a:rPr lang="en-US" altLang="ko-KR" sz="5400" b="1" dirty="0">
                <a:latin typeface="+mj-ea"/>
              </a:rPr>
              <a:t> SWOT </a:t>
            </a:r>
            <a:r>
              <a:rPr lang="ko-KR" altLang="en-US" sz="5400" b="1" dirty="0">
                <a:latin typeface="+mj-ea"/>
              </a:rPr>
              <a:t>분석 </a:t>
            </a:r>
            <a:endParaRPr lang="ko-KR" altLang="en-US" sz="5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00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758707" y="1196050"/>
            <a:ext cx="11089762" cy="5325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59671" y="4286973"/>
            <a:ext cx="1045213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『 </a:t>
            </a:r>
            <a:r>
              <a:rPr lang="ko-KR" altLang="en-US" b="1" dirty="0" smtClean="0"/>
              <a:t>기대 효과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』</a:t>
            </a:r>
            <a:endParaRPr lang="ko-KR" alt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글로벌 </a:t>
            </a:r>
            <a:r>
              <a:rPr lang="ko-KR" altLang="en-US" b="1" dirty="0"/>
              <a:t>소비자 </a:t>
            </a:r>
            <a:r>
              <a:rPr lang="ko-KR" altLang="en-US" b="1" dirty="0" smtClean="0"/>
              <a:t>확대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비영어권</a:t>
            </a:r>
            <a:r>
              <a:rPr lang="ko-KR" altLang="en-US" dirty="0" smtClean="0"/>
              <a:t> </a:t>
            </a:r>
            <a:r>
              <a:rPr lang="ko-KR" altLang="en-US" dirty="0"/>
              <a:t>방문자 유입 증가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브랜드 이미지 </a:t>
            </a:r>
            <a:r>
              <a:rPr lang="ko-KR" altLang="en-US" b="1" dirty="0" smtClean="0"/>
              <a:t>제고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‘</a:t>
            </a:r>
            <a:r>
              <a:rPr lang="ko-KR" altLang="en-US" dirty="0" smtClean="0"/>
              <a:t>최초의 라면 출시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라는 신뢰성과 ‘</a:t>
            </a:r>
            <a:r>
              <a:rPr lang="ko-KR" altLang="en-US" dirty="0" err="1"/>
              <a:t>트렌디한</a:t>
            </a:r>
            <a:r>
              <a:rPr lang="ko-KR" altLang="en-US" dirty="0"/>
              <a:t> </a:t>
            </a:r>
            <a:r>
              <a:rPr lang="en-US" altLang="ko-KR" dirty="0"/>
              <a:t>K-</a:t>
            </a:r>
            <a:r>
              <a:rPr lang="ko-KR" altLang="en-US" dirty="0" err="1"/>
              <a:t>푸드</a:t>
            </a:r>
            <a:r>
              <a:rPr lang="ko-KR" altLang="en-US" dirty="0"/>
              <a:t> </a:t>
            </a:r>
            <a:r>
              <a:rPr lang="ko-KR" altLang="en-US" dirty="0" err="1"/>
              <a:t>브랜드’로</a:t>
            </a:r>
            <a:r>
              <a:rPr lang="ko-KR" altLang="en-US" dirty="0"/>
              <a:t> 인식 변화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구매전환율</a:t>
            </a:r>
            <a:r>
              <a:rPr lang="ko-KR" altLang="en-US" b="1" dirty="0"/>
              <a:t> </a:t>
            </a:r>
            <a:r>
              <a:rPr lang="ko-KR" altLang="en-US" b="1" dirty="0" smtClean="0"/>
              <a:t>증가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en-US" altLang="ko-KR" b="1" dirty="0" smtClean="0"/>
              <a:t> </a:t>
            </a:r>
            <a:r>
              <a:rPr lang="ko-KR" altLang="en-US" dirty="0" smtClean="0"/>
              <a:t>웹사이트 </a:t>
            </a:r>
            <a:r>
              <a:rPr lang="ko-KR" altLang="en-US" dirty="0"/>
              <a:t>내 </a:t>
            </a:r>
            <a:r>
              <a:rPr lang="ko-KR" altLang="en-US" dirty="0" err="1"/>
              <a:t>자사몰</a:t>
            </a:r>
            <a:r>
              <a:rPr lang="ko-KR" altLang="en-US" dirty="0"/>
              <a:t> 연계 강화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고객 충성도 </a:t>
            </a:r>
            <a:r>
              <a:rPr lang="ko-KR" altLang="en-US" b="1" dirty="0" smtClean="0"/>
              <a:t>향상 </a:t>
            </a:r>
            <a:r>
              <a:rPr lang="en-US" altLang="ko-KR" dirty="0" smtClean="0"/>
              <a:t>:  </a:t>
            </a:r>
            <a:r>
              <a:rPr lang="ko-KR" altLang="en-US" dirty="0" err="1" smtClean="0"/>
              <a:t>참여형</a:t>
            </a:r>
            <a:r>
              <a:rPr lang="ko-KR" altLang="en-US" dirty="0" smtClean="0"/>
              <a:t> </a:t>
            </a:r>
            <a:r>
              <a:rPr lang="ko-KR" altLang="en-US" dirty="0"/>
              <a:t>콘텐츠 통한 소통 강화</a:t>
            </a:r>
            <a:endParaRPr lang="ko-KR" altLang="en-US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644663"/>
              </p:ext>
            </p:extLst>
          </p:nvPr>
        </p:nvGraphicFramePr>
        <p:xfrm>
          <a:off x="1059671" y="1676496"/>
          <a:ext cx="10348557" cy="24399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1055">
                  <a:extLst>
                    <a:ext uri="{9D8B030D-6E8A-4147-A177-3AD203B41FA5}">
                      <a16:colId xmlns:a16="http://schemas.microsoft.com/office/drawing/2014/main" val="4225747818"/>
                    </a:ext>
                  </a:extLst>
                </a:gridCol>
                <a:gridCol w="7907502">
                  <a:extLst>
                    <a:ext uri="{9D8B030D-6E8A-4147-A177-3AD203B41FA5}">
                      <a16:colId xmlns:a16="http://schemas.microsoft.com/office/drawing/2014/main" val="1229375814"/>
                    </a:ext>
                  </a:extLst>
                </a:gridCol>
              </a:tblGrid>
              <a:tr h="4388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영역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개선 </a:t>
                      </a:r>
                      <a:r>
                        <a:rPr lang="ko-KR" altLang="en-US" sz="1600" b="1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사항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64839299"/>
                  </a:ext>
                </a:extLst>
              </a:tr>
              <a:tr h="3962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언어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다국어 </a:t>
                      </a:r>
                      <a:r>
                        <a:rPr lang="ko-KR" sz="1600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지원</a:t>
                      </a:r>
                      <a:r>
                        <a:rPr lang="en-US" altLang="ko-KR" sz="1600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(EN, CN, JP </a:t>
                      </a:r>
                      <a:r>
                        <a:rPr lang="ko-KR" altLang="en-US" sz="1600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등</a:t>
                      </a:r>
                      <a:r>
                        <a:rPr lang="en-US" altLang="ko-KR" sz="1600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26589742"/>
                  </a:ext>
                </a:extLst>
              </a:tr>
              <a:tr h="4083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메인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비주얼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동적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영상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+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인터랙션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13578421"/>
                  </a:ext>
                </a:extLst>
              </a:tr>
              <a:tr h="398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제품 소개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캐릭터</a:t>
                      </a:r>
                      <a:r>
                        <a:rPr lang="ko-KR" altLang="en-US" sz="1600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활용하여</a:t>
                      </a:r>
                      <a:r>
                        <a:rPr lang="ko-KR" altLang="en-US" sz="1600" kern="100" baseline="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재미있는</a:t>
                      </a:r>
                      <a:r>
                        <a:rPr lang="ko-KR" altLang="en-US" sz="1600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제품 소개</a:t>
                      </a:r>
                      <a:r>
                        <a:rPr lang="en-US" altLang="ko-KR" sz="1600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.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2129263"/>
                  </a:ext>
                </a:extLst>
              </a:tr>
              <a:tr h="398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구매 연계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직접 구매 유도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/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이벤트 </a:t>
                      </a:r>
                      <a:r>
                        <a:rPr lang="ko-KR" sz="1600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연동</a:t>
                      </a:r>
                      <a:r>
                        <a:rPr lang="en-US" altLang="ko-KR" sz="1600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(</a:t>
                      </a:r>
                      <a:r>
                        <a:rPr lang="ko-KR" altLang="en-US" sz="1600" dirty="0" err="1" smtClean="0"/>
                        <a:t>자사몰</a:t>
                      </a:r>
                      <a:r>
                        <a:rPr lang="ko-KR" altLang="en-US" sz="1600" dirty="0" smtClean="0"/>
                        <a:t> 연동 강화 및 모바일 구매 유도</a:t>
                      </a:r>
                      <a:r>
                        <a:rPr lang="en-US" altLang="ko-KR" sz="1600" dirty="0" smtClean="0"/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3950448"/>
                  </a:ext>
                </a:extLst>
              </a:tr>
              <a:tr h="398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레시피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/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챌린지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유튜브 연동 </a:t>
                      </a:r>
                      <a:r>
                        <a:rPr lang="ko-KR" sz="1600" b="1" kern="10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콘텐츠 </a:t>
                      </a:r>
                      <a:r>
                        <a:rPr lang="ko-KR" sz="1600" b="1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강화</a:t>
                      </a:r>
                      <a:r>
                        <a:rPr lang="en-US" altLang="ko-KR" sz="1600" b="1" kern="100" dirty="0" smtClean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 (</a:t>
                      </a:r>
                      <a:r>
                        <a:rPr lang="ko-KR" altLang="en-US" sz="1600" dirty="0" smtClean="0"/>
                        <a:t>매운맛 </a:t>
                      </a:r>
                      <a:r>
                        <a:rPr lang="ko-KR" altLang="en-US" sz="1600" dirty="0" err="1" smtClean="0"/>
                        <a:t>챌린지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불닭레시피</a:t>
                      </a:r>
                      <a:r>
                        <a:rPr lang="ko-KR" altLang="en-US" sz="1600" dirty="0" smtClean="0"/>
                        <a:t> 영상 배치</a:t>
                      </a:r>
                      <a:r>
                        <a:rPr lang="en-US" altLang="ko-KR" sz="1600" dirty="0" smtClean="0"/>
                        <a:t>)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640876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웹사이트 </a:t>
            </a:r>
            <a:r>
              <a:rPr lang="ko-KR" altLang="en-US" sz="28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리뉴얼</a:t>
            </a:r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방향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318976" y="1045451"/>
            <a:ext cx="5422917" cy="4446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584678" y="1065624"/>
            <a:ext cx="3147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/>
              <a:t>삼양식품</a:t>
            </a:r>
            <a:r>
              <a:rPr lang="ko-KR" altLang="en-US" sz="2000" b="1" dirty="0" smtClean="0"/>
              <a:t> 사이트 </a:t>
            </a:r>
            <a:r>
              <a:rPr lang="ko-KR" altLang="en-US" sz="2000" b="1" dirty="0" err="1" smtClean="0"/>
              <a:t>리뉴얼</a:t>
            </a:r>
            <a:r>
              <a:rPr lang="ko-KR" altLang="en-US" sz="2000" b="1" dirty="0" smtClean="0"/>
              <a:t> 방향</a:t>
            </a:r>
            <a:endParaRPr lang="ko-KR" altLang="en-US" sz="2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698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4745309" y="5007935"/>
            <a:ext cx="270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9"/>
            <a:ext cx="12190261" cy="68589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5CB50D-1F02-4EED-AFC4-DE24CACC82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04" y="1436354"/>
            <a:ext cx="9597863" cy="260299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3411681" y="2322054"/>
            <a:ext cx="5694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삼양식품</a:t>
            </a:r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</a:t>
            </a:r>
            <a:r>
              <a:rPr lang="en-US" altLang="ko-KR" sz="54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SWOT </a:t>
            </a:r>
            <a:r>
              <a:rPr lang="ko-KR" altLang="en-US" sz="54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분석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 smtClean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11273728" cy="0"/>
          </a:xfrm>
          <a:prstGeom prst="line">
            <a:avLst/>
          </a:prstGeom>
          <a:ln w="38100">
            <a:solidFill>
              <a:schemeClr val="bg1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112737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15" y="1606540"/>
            <a:ext cx="3311333" cy="6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9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12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삼양식품</a:t>
            </a:r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SWOT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1828000" y="425714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537882" y="1072663"/>
            <a:ext cx="5633698" cy="2660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26609" y="1072663"/>
            <a:ext cx="5633698" cy="2660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537882" y="3842177"/>
            <a:ext cx="5633698" cy="2660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26609" y="3842177"/>
            <a:ext cx="5633698" cy="2660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723014" y="1111070"/>
            <a:ext cx="5438220" cy="5671503"/>
            <a:chOff x="723014" y="1484214"/>
            <a:chExt cx="5438220" cy="56715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723014" y="1484214"/>
              <a:ext cx="543822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/>
                <a:t>글로벌 히트 상품 </a:t>
              </a:r>
              <a:r>
                <a:rPr lang="en-US" altLang="ko-KR" b="1" dirty="0"/>
                <a:t>'</a:t>
              </a:r>
              <a:r>
                <a:rPr lang="ko-KR" altLang="en-US" b="1" dirty="0" err="1" smtClean="0"/>
                <a:t>불닭볶음면</a:t>
              </a:r>
              <a:r>
                <a:rPr lang="ko-KR" altLang="en-US" b="1" dirty="0" smtClean="0"/>
                <a:t> </a:t>
              </a:r>
              <a:r>
                <a:rPr lang="en-US" altLang="ko-KR" b="1" dirty="0" smtClean="0"/>
                <a:t>: </a:t>
              </a:r>
              <a:r>
                <a:rPr lang="ko-KR" altLang="en-US" sz="1600" dirty="0"/>
                <a:t>글로벌 </a:t>
              </a:r>
              <a:r>
                <a:rPr lang="ko-KR" altLang="en-US" sz="1600" dirty="0" smtClean="0"/>
                <a:t>시장 </a:t>
              </a:r>
              <a:r>
                <a:rPr lang="ko-KR" altLang="en-US" sz="1600" dirty="0"/>
                <a:t>입지 </a:t>
              </a:r>
              <a:r>
                <a:rPr lang="ko-KR" altLang="en-US" sz="1600" dirty="0" smtClean="0"/>
                <a:t>강화</a:t>
              </a:r>
              <a:r>
                <a:rPr lang="ko-KR" altLang="en-US" sz="1600" b="1" dirty="0" smtClean="0"/>
                <a:t> </a:t>
              </a:r>
              <a:endParaRPr lang="en-US" altLang="ko-KR" sz="1600" b="1" dirty="0" smtClean="0"/>
            </a:p>
            <a:p>
              <a:pPr marL="28575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b="1" dirty="0" smtClean="0"/>
                <a:t>ESG </a:t>
              </a:r>
              <a:r>
                <a:rPr lang="ko-KR" altLang="en-US" b="1" dirty="0"/>
                <a:t>경영 </a:t>
              </a:r>
              <a:r>
                <a:rPr lang="ko-KR" altLang="en-US" b="1" dirty="0" smtClean="0"/>
                <a:t>강화 </a:t>
              </a:r>
              <a:r>
                <a:rPr lang="en-US" altLang="ko-KR" b="1" dirty="0" smtClean="0"/>
                <a:t>: </a:t>
              </a:r>
              <a:r>
                <a:rPr lang="ko-KR" altLang="en-US" sz="1600" dirty="0" smtClean="0"/>
                <a:t>탄소발자국 인증 </a:t>
              </a:r>
              <a:r>
                <a:rPr lang="ko-KR" altLang="en-US" sz="1600" dirty="0"/>
                <a:t>획득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/>
                <a:t>생산</a:t>
              </a:r>
              <a:r>
                <a:rPr lang="en-US" altLang="ko-KR" b="1" dirty="0"/>
                <a:t>·</a:t>
              </a:r>
              <a:r>
                <a:rPr lang="ko-KR" altLang="ko-KR" b="1" dirty="0"/>
                <a:t>물류 효율화 </a:t>
              </a:r>
              <a:r>
                <a:rPr lang="en-US" altLang="ko-KR" b="1" dirty="0" smtClean="0"/>
                <a:t>: </a:t>
              </a:r>
              <a:r>
                <a:rPr lang="en-US" altLang="ko-KR" sz="1600" dirty="0"/>
                <a:t>7</a:t>
              </a:r>
              <a:r>
                <a:rPr lang="ko-KR" altLang="en-US" sz="1600" dirty="0"/>
                <a:t>월 예정된 밀양 </a:t>
              </a:r>
              <a:r>
                <a:rPr lang="en-US" altLang="ko-KR" sz="1600" dirty="0"/>
                <a:t>2</a:t>
              </a:r>
              <a:r>
                <a:rPr lang="ko-KR" altLang="en-US" sz="1600" dirty="0"/>
                <a:t>공장 가동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사업 라인 </a:t>
              </a:r>
              <a:r>
                <a:rPr lang="ko-KR" altLang="en-US" b="1" dirty="0" smtClean="0"/>
                <a:t>확장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: </a:t>
              </a:r>
              <a:r>
                <a:rPr lang="ko-KR" altLang="en-US" sz="1600" dirty="0" smtClean="0"/>
                <a:t>작년</a:t>
              </a:r>
              <a:r>
                <a:rPr lang="en-US" altLang="ko-KR" sz="1600" dirty="0" smtClean="0"/>
                <a:t>10</a:t>
              </a:r>
              <a:r>
                <a:rPr lang="ko-KR" altLang="en-US" sz="1600" dirty="0"/>
                <a:t>월 식물성 헬스케어 </a:t>
              </a:r>
              <a:r>
                <a:rPr lang="ko-KR" altLang="en-US" sz="1600" dirty="0" smtClean="0"/>
                <a:t>‘</a:t>
              </a:r>
              <a:r>
                <a:rPr lang="ko-KR" altLang="en-US" sz="1600" dirty="0" err="1"/>
                <a:t>잭앤펄스</a:t>
              </a:r>
              <a:r>
                <a:rPr lang="ko-KR" altLang="en-US" sz="1600" dirty="0" smtClean="0"/>
                <a:t>’ </a:t>
              </a:r>
              <a:r>
                <a:rPr lang="ko-KR" altLang="en-US" sz="1400" dirty="0"/>
                <a:t>론칭</a:t>
              </a:r>
              <a:endParaRPr lang="en-US" altLang="ko-KR" sz="1400" b="1" dirty="0" smtClean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/>
                <a:t>MSCI </a:t>
              </a:r>
              <a:r>
                <a:rPr lang="ko-KR" altLang="en-US" b="1" dirty="0" err="1"/>
                <a:t>한국지수</a:t>
              </a:r>
              <a:r>
                <a:rPr lang="ko-KR" altLang="en-US" b="1" dirty="0"/>
                <a:t> </a:t>
              </a:r>
              <a:r>
                <a:rPr lang="ko-KR" altLang="en-US" b="1" dirty="0" smtClean="0"/>
                <a:t>편입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: 5</a:t>
              </a:r>
              <a:r>
                <a:rPr lang="ko-KR" altLang="en-US" sz="1600" dirty="0"/>
                <a:t>월</a:t>
              </a:r>
              <a:r>
                <a:rPr lang="en-US" altLang="ko-KR" sz="1600" dirty="0"/>
                <a:t>, (MSCI) </a:t>
              </a:r>
              <a:r>
                <a:rPr lang="ko-KR" altLang="en-US" sz="1600" dirty="0" err="1"/>
                <a:t>한국지수에</a:t>
              </a:r>
              <a:r>
                <a:rPr lang="ko-KR" altLang="en-US" sz="1600" dirty="0"/>
                <a:t> 신규 </a:t>
              </a:r>
              <a:r>
                <a:rPr lang="ko-KR" altLang="en-US" sz="1600" dirty="0" smtClean="0"/>
                <a:t>편입</a:t>
              </a:r>
              <a:r>
                <a:rPr lang="en-US" altLang="ko-KR" sz="1600" dirty="0" smtClean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 </a:t>
              </a:r>
              <a:r>
                <a:rPr lang="en-US" altLang="ko-KR" sz="1600" dirty="0" smtClean="0"/>
                <a:t>                                       </a:t>
              </a:r>
              <a:r>
                <a:rPr lang="ko-KR" altLang="en-US" sz="1600" dirty="0" smtClean="0"/>
                <a:t>글로벌 </a:t>
              </a:r>
              <a:r>
                <a:rPr lang="ko-KR" altLang="en-US" sz="1600" dirty="0"/>
                <a:t>투자자들의 관심</a:t>
              </a:r>
              <a:endParaRPr lang="en-US" altLang="ko-KR" sz="1600" dirty="0" smtClean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723014" y="4293395"/>
              <a:ext cx="526913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>
                  <a:latin typeface="Arial" panose="020B0604020202020204" pitchFamily="34" charset="0"/>
                </a:rPr>
                <a:t>HMR 시장 성장 </a:t>
              </a:r>
              <a:endParaRPr lang="en-US" altLang="ko-KR" b="1" dirty="0" smtClean="0">
                <a:latin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>
                  <a:latin typeface="Arial" panose="020B0604020202020204" pitchFamily="34" charset="0"/>
                </a:rPr>
                <a:t>K‑Food 글로벌 수요 </a:t>
              </a:r>
              <a:endParaRPr lang="en-US" altLang="ko-KR" b="1" dirty="0" smtClean="0">
                <a:latin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 err="1">
                  <a:latin typeface="Arial" panose="020B0604020202020204" pitchFamily="34" charset="0"/>
                </a:rPr>
                <a:t>기능성·프리미엄</a:t>
              </a:r>
              <a:r>
                <a:rPr lang="ko-KR" altLang="ko-KR" b="1" dirty="0">
                  <a:latin typeface="Arial" panose="020B0604020202020204" pitchFamily="34" charset="0"/>
                </a:rPr>
                <a:t> </a:t>
              </a:r>
              <a:r>
                <a:rPr lang="ko-KR" altLang="ko-KR" b="1" dirty="0" smtClean="0">
                  <a:latin typeface="Arial" panose="020B0604020202020204" pitchFamily="34" charset="0"/>
                </a:rPr>
                <a:t>신소재</a:t>
              </a:r>
              <a:r>
                <a:rPr lang="en-US" altLang="ko-KR" dirty="0" smtClean="0">
                  <a:latin typeface="Arial" panose="020B0604020202020204" pitchFamily="34" charset="0"/>
                </a:rPr>
                <a:t> : </a:t>
              </a:r>
              <a:r>
                <a:rPr lang="ko-KR" altLang="ko-KR" sz="1600" dirty="0" err="1">
                  <a:latin typeface="Arial" panose="020B0604020202020204" pitchFamily="34" charset="0"/>
                </a:rPr>
                <a:t>식물단백·마이크로바이옴</a:t>
              </a:r>
              <a:r>
                <a:rPr lang="ko-KR" altLang="ko-KR" sz="1600" dirty="0">
                  <a:latin typeface="Arial" panose="020B0604020202020204" pitchFamily="34" charset="0"/>
                </a:rPr>
                <a:t> R&amp;D 강화로 </a:t>
              </a:r>
              <a:r>
                <a:rPr lang="ko-KR" altLang="ko-KR" sz="1600" dirty="0" err="1">
                  <a:latin typeface="Arial" panose="020B0604020202020204" pitchFamily="34" charset="0"/>
                </a:rPr>
                <a:t>제품력</a:t>
              </a:r>
              <a:r>
                <a:rPr lang="ko-KR" altLang="ko-KR" sz="1600" dirty="0">
                  <a:latin typeface="Arial" panose="020B0604020202020204" pitchFamily="34" charset="0"/>
                </a:rPr>
                <a:t> 차별화</a:t>
              </a:r>
              <a:endParaRPr lang="en-US" altLang="ko-KR" sz="1600" b="1" dirty="0" smtClean="0">
                <a:latin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>
                  <a:latin typeface="Arial" panose="020B0604020202020204" pitchFamily="34" charset="0"/>
                </a:rPr>
                <a:t>디지털 DTC </a:t>
              </a:r>
              <a:r>
                <a:rPr lang="ko-KR" altLang="ko-KR" b="1" dirty="0" smtClean="0">
                  <a:latin typeface="Arial" panose="020B0604020202020204" pitchFamily="34" charset="0"/>
                </a:rPr>
                <a:t>강화</a:t>
              </a:r>
              <a:r>
                <a:rPr lang="en-US" altLang="ko-KR" b="1" dirty="0" smtClean="0">
                  <a:latin typeface="Arial" panose="020B0604020202020204" pitchFamily="34" charset="0"/>
                </a:rPr>
                <a:t> </a:t>
              </a:r>
              <a:r>
                <a:rPr lang="en-US" altLang="ko-KR" dirty="0" smtClean="0">
                  <a:latin typeface="Arial" panose="020B0604020202020204" pitchFamily="34" charset="0"/>
                </a:rPr>
                <a:t> :</a:t>
              </a:r>
              <a:r>
                <a:rPr lang="ko-KR" altLang="ko-KR" dirty="0">
                  <a:latin typeface="Arial" panose="020B0604020202020204" pitchFamily="34" charset="0"/>
                </a:rPr>
                <a:t> </a:t>
              </a:r>
              <a:r>
                <a:rPr lang="ko-KR" altLang="ko-KR" sz="1600" dirty="0" err="1">
                  <a:latin typeface="Arial" panose="020B0604020202020204" pitchFamily="34" charset="0"/>
                </a:rPr>
                <a:t>자사몰·SNS</a:t>
              </a:r>
              <a:r>
                <a:rPr lang="ko-KR" altLang="ko-KR" sz="1600" dirty="0">
                  <a:latin typeface="Arial" panose="020B0604020202020204" pitchFamily="34" charset="0"/>
                </a:rPr>
                <a:t> 판매 확대</a:t>
              </a:r>
              <a:endParaRPr lang="en-US" altLang="ko-KR" sz="1600" b="1" dirty="0" smtClean="0">
                <a:latin typeface="Arial" panose="020B0604020202020204" pitchFamily="34" charset="0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ko-KR" sz="1400" dirty="0"/>
                <a:t> </a:t>
              </a:r>
              <a:r>
                <a:rPr lang="en-US" altLang="ko-KR" sz="1400" dirty="0" smtClean="0"/>
                <a:t>    </a:t>
              </a:r>
              <a:r>
                <a:rPr lang="en-US" altLang="ko-KR" sz="1400" dirty="0" smtClean="0">
                  <a:latin typeface="Batang" panose="02030600000101010101" pitchFamily="18" charset="-127"/>
                  <a:ea typeface="Batang" panose="02030600000101010101" pitchFamily="18" charset="-127"/>
                </a:rPr>
                <a:t>☞ </a:t>
              </a:r>
              <a:r>
                <a:rPr lang="en-US" altLang="ko-KR" sz="1400" dirty="0" smtClean="0"/>
                <a:t>Direct </a:t>
              </a:r>
              <a:r>
                <a:rPr lang="en-US" altLang="ko-KR" sz="1400" dirty="0"/>
                <a:t>to Consumer" (DTC) </a:t>
              </a:r>
              <a:r>
                <a:rPr lang="ko-KR" altLang="en-US" sz="1400" dirty="0"/>
                <a:t>전략 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도소매 거치지 않음</a:t>
              </a:r>
              <a:r>
                <a:rPr lang="en-US" altLang="ko-KR" sz="1400" dirty="0"/>
                <a:t>)</a:t>
              </a:r>
              <a:endParaRPr lang="en-US" altLang="ko-KR" sz="1400" dirty="0"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6489699" y="1176786"/>
            <a:ext cx="5370607" cy="5079176"/>
            <a:chOff x="-584016" y="1549930"/>
            <a:chExt cx="5370607" cy="507917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-584015" y="1549930"/>
              <a:ext cx="5249582" cy="207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>
                  <a:latin typeface="Arial" panose="020B0604020202020204" pitchFamily="34" charset="0"/>
                </a:rPr>
                <a:t>제품 라인업 </a:t>
              </a:r>
              <a:r>
                <a:rPr lang="en-US" altLang="ko-KR" b="1" dirty="0" smtClean="0">
                  <a:latin typeface="Arial" panose="020B0604020202020204" pitchFamily="34" charset="0"/>
                </a:rPr>
                <a:t>“</a:t>
              </a:r>
              <a:r>
                <a:rPr lang="ko-KR" altLang="en-US" b="1" dirty="0" err="1" smtClean="0">
                  <a:latin typeface="Arial" panose="020B0604020202020204" pitchFamily="34" charset="0"/>
                </a:rPr>
                <a:t>불닭</a:t>
              </a:r>
              <a:r>
                <a:rPr lang="en-US" altLang="ko-KR" b="1" dirty="0" smtClean="0">
                  <a:latin typeface="Arial" panose="020B0604020202020204" pitchFamily="34" charset="0"/>
                </a:rPr>
                <a:t>”</a:t>
              </a:r>
              <a:r>
                <a:rPr lang="ko-KR" altLang="en-US" b="1" dirty="0" smtClean="0">
                  <a:latin typeface="Arial" panose="020B0604020202020204" pitchFamily="34" charset="0"/>
                </a:rPr>
                <a:t>에 </a:t>
              </a:r>
              <a:r>
                <a:rPr lang="ko-KR" altLang="ko-KR" b="1" dirty="0" smtClean="0">
                  <a:latin typeface="Arial" panose="020B0604020202020204" pitchFamily="34" charset="0"/>
                </a:rPr>
                <a:t>편중 </a:t>
              </a:r>
              <a:endParaRPr lang="en-US" altLang="ko-KR" b="1" dirty="0" smtClean="0">
                <a:latin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/>
                <a:t>국내 시장 점유율 한계</a:t>
              </a:r>
              <a:r>
                <a:rPr lang="en-US" altLang="ko-KR" b="1" dirty="0"/>
                <a:t> </a:t>
              </a:r>
              <a:r>
                <a:rPr lang="en-US" altLang="ko-KR" b="1" dirty="0" smtClean="0"/>
                <a:t> </a:t>
              </a:r>
              <a:r>
                <a:rPr lang="en-US" altLang="ko-KR" sz="1600" dirty="0" smtClean="0"/>
                <a:t>: </a:t>
              </a:r>
              <a:r>
                <a:rPr lang="ko-KR" altLang="en-US" sz="1600" dirty="0" smtClean="0"/>
                <a:t>국내 라면 점유율 낮음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Arial" panose="020B0604020202020204" pitchFamily="34" charset="0"/>
                </a:rPr>
                <a:t>미국 생산기지 </a:t>
              </a:r>
              <a:r>
                <a:rPr lang="ko-KR" altLang="en-US" b="1" dirty="0" smtClean="0">
                  <a:latin typeface="Arial" panose="020B0604020202020204" pitchFamily="34" charset="0"/>
                </a:rPr>
                <a:t>부재 </a:t>
              </a:r>
              <a:r>
                <a:rPr lang="en-US" altLang="ko-KR" sz="1600" dirty="0" smtClean="0">
                  <a:latin typeface="Arial" panose="020B0604020202020204" pitchFamily="34" charset="0"/>
                </a:rPr>
                <a:t>: </a:t>
              </a:r>
              <a:r>
                <a:rPr lang="ko-KR" altLang="en-US" sz="1600" dirty="0"/>
                <a:t>라이벌인 농심은 미국에 공장을 지었고</a:t>
              </a:r>
              <a:r>
                <a:rPr lang="en-US" altLang="ko-KR" sz="1600" dirty="0"/>
                <a:t>, </a:t>
              </a:r>
              <a:r>
                <a:rPr lang="ko-KR" altLang="en-US" sz="1600" dirty="0" err="1"/>
                <a:t>오뚜기도</a:t>
              </a:r>
              <a:r>
                <a:rPr lang="ko-KR" altLang="en-US" sz="1600" dirty="0"/>
                <a:t> 미국 현지 공장 설립을 추진 </a:t>
              </a:r>
              <a:r>
                <a:rPr lang="ko-KR" altLang="en-US" sz="1600" dirty="0" smtClean="0"/>
                <a:t>중</a:t>
              </a:r>
              <a:r>
                <a:rPr lang="en-US" altLang="ko-KR" sz="1600" dirty="0" smtClean="0"/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</a:t>
              </a:r>
              <a:r>
                <a:rPr lang="ko-KR" altLang="en-US" sz="1600" dirty="0" err="1"/>
                <a:t>삼양식품은</a:t>
              </a:r>
              <a:r>
                <a:rPr lang="ko-KR" altLang="en-US" sz="1600" dirty="0"/>
                <a:t> </a:t>
              </a:r>
              <a:r>
                <a:rPr lang="ko-KR" altLang="en-US" sz="1600" dirty="0" smtClean="0"/>
                <a:t>트럼프 </a:t>
              </a:r>
              <a:r>
                <a:rPr lang="ko-KR" altLang="en-US" sz="1600" dirty="0"/>
                <a:t>관세정책 피해 </a:t>
              </a:r>
              <a:r>
                <a:rPr lang="ko-KR" altLang="en-US" sz="1600" dirty="0" err="1"/>
                <a:t>받을가능성</a:t>
              </a:r>
              <a:endParaRPr lang="ko-KR" alt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-584016" y="4397726"/>
              <a:ext cx="5370607" cy="2231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</a:pPr>
              <a:r>
                <a:rPr lang="ko-KR" altLang="ko-KR" b="1" dirty="0">
                  <a:latin typeface="Arial" panose="020B0604020202020204" pitchFamily="34" charset="0"/>
                </a:rPr>
                <a:t>수출관세 </a:t>
              </a:r>
              <a:r>
                <a:rPr lang="ko-KR" altLang="ko-KR" b="1" dirty="0" smtClean="0">
                  <a:latin typeface="Arial" panose="020B0604020202020204" pitchFamily="34" charset="0"/>
                </a:rPr>
                <a:t>리스크</a:t>
              </a:r>
              <a:r>
                <a:rPr lang="en-US" altLang="ko-KR" b="1" dirty="0" smtClean="0">
                  <a:latin typeface="Arial" panose="020B0604020202020204" pitchFamily="34" charset="0"/>
                </a:rPr>
                <a:t> </a:t>
              </a:r>
              <a:r>
                <a:rPr lang="en-US" altLang="ko-KR" sz="1600" dirty="0" smtClean="0">
                  <a:latin typeface="Arial" panose="020B0604020202020204" pitchFamily="34" charset="0"/>
                </a:rPr>
                <a:t>: </a:t>
              </a:r>
              <a:r>
                <a:rPr lang="ko-KR" altLang="ko-KR" sz="1600" dirty="0">
                  <a:latin typeface="Arial" panose="020B0604020202020204" pitchFamily="34" charset="0"/>
                </a:rPr>
                <a:t>미국 </a:t>
              </a:r>
              <a:r>
                <a:rPr lang="ko-KR" altLang="en-US" sz="1600" dirty="0" smtClean="0">
                  <a:latin typeface="Arial" panose="020B0604020202020204" pitchFamily="34" charset="0"/>
                </a:rPr>
                <a:t>관세 영향으로 </a:t>
              </a:r>
              <a:r>
                <a:rPr lang="ko-KR" altLang="ko-KR" sz="1600" dirty="0" err="1" smtClean="0">
                  <a:latin typeface="Arial" panose="020B0604020202020204" pitchFamily="34" charset="0"/>
                </a:rPr>
                <a:t>수익성</a:t>
              </a:r>
              <a:r>
                <a:rPr lang="ko-KR" altLang="ko-KR" sz="1600" dirty="0" err="1">
                  <a:latin typeface="Arial" panose="020B0604020202020204" pitchFamily="34" charset="0"/>
                </a:rPr>
                <a:t>·수요</a:t>
              </a:r>
              <a:r>
                <a:rPr lang="ko-KR" altLang="ko-KR" sz="1600" dirty="0">
                  <a:latin typeface="Arial" panose="020B0604020202020204" pitchFamily="34" charset="0"/>
                </a:rPr>
                <a:t> 동반 하락 </a:t>
              </a:r>
              <a:r>
                <a:rPr lang="ko-KR" altLang="ko-KR" sz="1600" dirty="0" smtClean="0">
                  <a:latin typeface="Arial" panose="020B0604020202020204" pitchFamily="34" charset="0"/>
                </a:rPr>
                <a:t>우려</a:t>
              </a:r>
              <a:endParaRPr lang="ko-KR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>
                  <a:latin typeface="Arial" panose="020B0604020202020204" pitchFamily="34" charset="0"/>
                </a:rPr>
                <a:t>원자재 가격 변동 </a:t>
              </a:r>
              <a:r>
                <a:rPr lang="en-US" altLang="ko-KR" sz="1600" b="1" dirty="0" smtClean="0">
                  <a:latin typeface="Arial" panose="020B0604020202020204" pitchFamily="34" charset="0"/>
                </a:rPr>
                <a:t>: </a:t>
              </a:r>
              <a:r>
                <a:rPr lang="ko-KR" altLang="ko-KR" sz="1600" dirty="0" err="1">
                  <a:latin typeface="Arial" panose="020B0604020202020204" pitchFamily="34" charset="0"/>
                </a:rPr>
                <a:t>밀가루·설탕</a:t>
              </a:r>
              <a:r>
                <a:rPr lang="ko-KR" altLang="ko-KR" sz="1600" dirty="0">
                  <a:latin typeface="Arial" panose="020B0604020202020204" pitchFamily="34" charset="0"/>
                </a:rPr>
                <a:t> 등 주요 원재료 </a:t>
              </a:r>
              <a:r>
                <a:rPr lang="ko-KR" altLang="ko-KR" sz="1600" dirty="0" smtClean="0">
                  <a:latin typeface="Arial" panose="020B0604020202020204" pitchFamily="34" charset="0"/>
                </a:rPr>
                <a:t>가격</a:t>
              </a:r>
              <a:r>
                <a:rPr lang="en-US" altLang="ko-KR" sz="1600" dirty="0" smtClean="0">
                  <a:latin typeface="Arial" panose="020B0604020202020204" pitchFamily="34" charset="0"/>
                </a:rPr>
                <a:t> </a:t>
              </a:r>
              <a:r>
                <a:rPr lang="ko-KR" altLang="ko-KR" sz="1600" dirty="0" smtClean="0">
                  <a:latin typeface="Arial" panose="020B0604020202020204" pitchFamily="34" charset="0"/>
                </a:rPr>
                <a:t>상승 </a:t>
              </a:r>
              <a:endParaRPr lang="en-US" altLang="ko-KR" sz="1600" b="1" dirty="0" smtClean="0">
                <a:latin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>
                  <a:latin typeface="Arial" panose="020B0604020202020204" pitchFamily="34" charset="0"/>
                </a:rPr>
                <a:t>경쟁 </a:t>
              </a:r>
              <a:r>
                <a:rPr lang="ko-KR" altLang="ko-KR" b="1" dirty="0" smtClean="0">
                  <a:latin typeface="Arial" panose="020B0604020202020204" pitchFamily="34" charset="0"/>
                </a:rPr>
                <a:t>심화</a:t>
              </a:r>
              <a:r>
                <a:rPr lang="en-US" altLang="ko-KR" b="1" dirty="0" smtClean="0">
                  <a:latin typeface="Arial" panose="020B0604020202020204" pitchFamily="34" charset="0"/>
                </a:rPr>
                <a:t> </a:t>
              </a:r>
              <a:r>
                <a:rPr lang="en-US" altLang="ko-KR" dirty="0" smtClean="0">
                  <a:latin typeface="Arial" panose="020B0604020202020204" pitchFamily="34" charset="0"/>
                </a:rPr>
                <a:t>: </a:t>
              </a:r>
              <a:r>
                <a:rPr lang="ko-KR" altLang="ko-KR" sz="1600" dirty="0" err="1">
                  <a:latin typeface="Arial" panose="020B0604020202020204" pitchFamily="34" charset="0"/>
                </a:rPr>
                <a:t>농심·오뚜기·닛신·메기</a:t>
              </a:r>
              <a:r>
                <a:rPr lang="ko-KR" altLang="ko-KR" sz="1600" dirty="0">
                  <a:latin typeface="Arial" panose="020B0604020202020204" pitchFamily="34" charset="0"/>
                </a:rPr>
                <a:t> 등 글로벌 </a:t>
              </a:r>
              <a:r>
                <a:rPr lang="ko-KR" altLang="ko-KR" sz="1600" dirty="0" err="1">
                  <a:latin typeface="Arial" panose="020B0604020202020204" pitchFamily="34" charset="0"/>
                </a:rPr>
                <a:t>라면사</a:t>
              </a:r>
              <a:r>
                <a:rPr lang="ko-KR" altLang="ko-KR" sz="1600" dirty="0">
                  <a:latin typeface="Arial" panose="020B0604020202020204" pitchFamily="34" charset="0"/>
                </a:rPr>
                <a:t> 경쟁 격화</a:t>
              </a:r>
              <a:endParaRPr lang="en-US" altLang="ko-KR" sz="1600" b="1" dirty="0" smtClean="0">
                <a:latin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671692" y="323474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4427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674867" y="382565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82565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721784" y="325376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60189" y="325376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714799" y="384597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84597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67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농심라면' 2030세대에도 통했다…출시 3개월 1000만 봉 팔려 &lt; 헤드라인 &lt; 식품산업 &lt; News &lt; 기사본문 - 식품저널  foodnews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8150"/>
            <a:ext cx="12192000" cy="683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5CB50D-1F02-4EED-AFC4-DE24CACC82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04" y="1436354"/>
            <a:ext cx="9597863" cy="260299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4035783" y="2300689"/>
            <a:ext cx="4537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농심 </a:t>
            </a:r>
            <a:r>
              <a:rPr lang="en-US" altLang="ko-KR" sz="54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SWOT </a:t>
            </a:r>
            <a:r>
              <a:rPr lang="ko-KR" altLang="en-US" sz="54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분석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 smtClean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11273728" cy="0"/>
          </a:xfrm>
          <a:prstGeom prst="line">
            <a:avLst/>
          </a:prstGeom>
          <a:ln w="38100">
            <a:solidFill>
              <a:schemeClr val="bg1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112737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2703" y="1485357"/>
            <a:ext cx="3312803" cy="12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257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농심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436282" y="1072663"/>
            <a:ext cx="5633698" cy="2660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302809" y="1072663"/>
            <a:ext cx="5633698" cy="2660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436282" y="3842177"/>
            <a:ext cx="5633698" cy="2734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302809" y="3842177"/>
            <a:ext cx="5633698" cy="2734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680087" y="1147563"/>
            <a:ext cx="5349242" cy="4888780"/>
            <a:chOff x="811992" y="1589834"/>
            <a:chExt cx="5349242" cy="444361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811992" y="1589834"/>
              <a:ext cx="5349242" cy="2349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브랜드 인지도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‘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신라면’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‘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너구리’ 등 국민 브랜드 보유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                       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국내 라면 시장 점유율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약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50%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이상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R&amp;D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 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품질관리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독자적인 제품 개발 능력 보유</a:t>
              </a:r>
              <a:endPara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해외 시장 확대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: 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미국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중국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일본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동남아 등에 수출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                         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</a:t>
              </a:r>
              <a:r>
                <a:rPr lang="ko-KR" altLang="en-US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푸드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열풍과 함께 해외 매출 증가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다양한 제품 포트폴리오</a:t>
              </a:r>
              <a:endPara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817655" y="4110045"/>
              <a:ext cx="5285335" cy="1923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</a:t>
              </a:r>
              <a:r>
                <a:rPr lang="ko-KR" altLang="en-US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푸드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글로벌 인기 상승</a:t>
              </a:r>
              <a:endPara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비건</a:t>
              </a: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건강식품 트렌드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웰빙 트렌드에 맞는 프리미엄 제품 출시 여지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ko-KR" altLang="en-US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저염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저칼로리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글루텐프리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라면 등 개발 가능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온라인 유통 채널 성장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ko-KR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자사몰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쿠팡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아마존 등 온라인 매출 확대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6534470" y="1196050"/>
            <a:ext cx="5260273" cy="5290561"/>
            <a:chOff x="-615445" y="1560933"/>
            <a:chExt cx="5260273" cy="50092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-615445" y="1560933"/>
              <a:ext cx="5260273" cy="2003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라면 의존도 높음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전체 매출 중 라면 부문이 차지하는 비중이 과도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다른 식품군 성장 속도가 느림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가격 경쟁력 문제 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원자재 및 </a:t>
              </a:r>
              <a:r>
                <a:rPr lang="ko-KR" altLang="en-US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물류비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상승으로 제품 가격 인상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가격 민감한 소비자 이탈 가능성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해외 현지화 전략 한계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</a:t>
              </a:r>
              <a:r>
                <a:rPr lang="ko-KR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로컬 입맛에 맞는 제품 개발 미흡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-615445" y="4122316"/>
              <a:ext cx="5151549" cy="244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dirty="0"/>
                <a:t>경쟁 심화</a:t>
              </a:r>
              <a:r>
                <a:rPr lang="en-US" altLang="ko-KR" dirty="0"/>
                <a:t>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</a:t>
              </a:r>
              <a:r>
                <a:rPr lang="ko-KR" altLang="en-US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삼양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오뚜기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팔도 등 국내 경쟁 심화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해외에선 일본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중국 브랜드와 경쟁 중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원재료 및 </a:t>
              </a:r>
              <a:r>
                <a:rPr lang="ko-KR" altLang="en-US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물류비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상승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</a:t>
              </a:r>
              <a:r>
                <a:rPr lang="ko-KR" altLang="en-US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곡물가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상승으로 수익성 위협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소비자 트렌드 변화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건강 중심 소비 트렌드로 고칼로리 라면 기피 현상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086520" y="95827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099221" y="362245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120489" y="96776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164304" y="364277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197992" y="91064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239267" y="364785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248084" y="92966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279199" y="366817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1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오뚜기, 영문 표기 쉽게 바꾼다 &lt; 생활 &lt; 경제 &lt; 기사본문 - 더리브스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9768"/>
            <a:ext cx="8285206" cy="68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스튜디오 오리진이 오뚜기의 공식 캐릭터인 '옐로우즈(YELLOWS)'를 개발했습니다. 옐로우즈는 오뚜기의 심볼 마크인 '입맛을 다시는  미소 짓는 어린이'와 브랜드 컬러를 모티브로 탄생했습니다. 옐로우즈는 오뚜기 로고를 닮은 행복한 미식가 '뚜기'(ttogi)와 길잡이  ...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359" y="-9768"/>
            <a:ext cx="6076641" cy="688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5CB50D-1F02-4EED-AFC4-DE24CACC82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04" y="1436354"/>
            <a:ext cx="9597863" cy="260299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4158990" y="2186763"/>
            <a:ext cx="5025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오뚜기</a:t>
            </a:r>
            <a:r>
              <a:rPr lang="ko-KR" altLang="en-US" sz="54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SWOT </a:t>
            </a:r>
            <a:r>
              <a:rPr lang="ko-KR" altLang="en-US" sz="54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</a:t>
            </a:r>
            <a:endParaRPr lang="en-US" altLang="ko-KR" sz="54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112737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112737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29" y="1910449"/>
            <a:ext cx="1471244" cy="14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4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오뚜기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 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1828000" y="425714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436282" y="1072663"/>
            <a:ext cx="5633698" cy="2660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302809" y="1072663"/>
            <a:ext cx="5633698" cy="2660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436282" y="3842177"/>
            <a:ext cx="5633698" cy="2734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302809" y="3842177"/>
            <a:ext cx="5633698" cy="2734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565450" y="1148991"/>
            <a:ext cx="5285335" cy="5192736"/>
            <a:chOff x="697355" y="1591131"/>
            <a:chExt cx="5285335" cy="471989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743493" y="1591131"/>
              <a:ext cx="5239197" cy="1888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다양한 </a:t>
              </a:r>
              <a:r>
                <a:rPr lang="ko-KR" altLang="en-US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제품군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라면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즉석밥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카레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조미료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냉동식품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  ‘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오뚜기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3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 요리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’, ‘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진라면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’, ‘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햇반류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제품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’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강세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식품 안전성과 품질에 대한 신뢰</a:t>
              </a: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: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무방부제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·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무색소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철학 및 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가성비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중심의 브랜드 이미지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꾸준한 사회공헌 이미지</a:t>
              </a: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: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 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오뚜기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회장의 기부 및 </a:t>
              </a:r>
              <a:r>
                <a:rPr lang="ko-KR" altLang="ko-KR" sz="1600" dirty="0"/>
                <a:t>윤리경영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697355" y="4087004"/>
              <a:ext cx="5285335" cy="222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HMR(</a:t>
              </a:r>
              <a:r>
                <a:rPr lang="ko-KR" altLang="en-US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가정간편식</a:t>
              </a: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시장 성장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1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 가구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맞벌이 증가로 즉석식품 수요 확대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</a:t>
              </a:r>
              <a:r>
                <a:rPr lang="ko-KR" altLang="en-US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푸드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글로벌 인기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카레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즉석밥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등 다양한 제품으로 해외 시장 공략 가능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건강</a:t>
              </a: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·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비건 식품 시장 확대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저나트륨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저칼로리 제품 출시를 통한 브랜드 이미지 제고 가능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6534470" y="1160320"/>
            <a:ext cx="5303322" cy="5158805"/>
            <a:chOff x="-615445" y="1527103"/>
            <a:chExt cx="5303322" cy="488447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-615445" y="1527103"/>
              <a:ext cx="5260273" cy="231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글로벌 인지도 낮음 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농심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CJ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등에 비해 해외 진출 및 브랜드 인지도가 상대적으로 낮음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디지털 마케팅 약점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젊은 층을 겨냥한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SNS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마케팅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브랜딩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전략에서 경쟁사보다 다소 미흡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프리미엄 </a:t>
              </a:r>
              <a:r>
                <a:rPr lang="ko-KR" altLang="en-US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제품군</a:t>
              </a:r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약화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고급 라면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HMR(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가정간편식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시장에서는 경쟁사 대비 존재감이 낮음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-615445" y="4094870"/>
              <a:ext cx="5303322" cy="231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+mn-ea"/>
                </a:rPr>
                <a:t>국내 식품 시장 경쟁 </a:t>
              </a:r>
              <a:r>
                <a:rPr lang="ko-KR" altLang="en-US" b="1" dirty="0" smtClean="0">
                  <a:latin typeface="+mn-ea"/>
                </a:rPr>
                <a:t>심화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CJ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제일제당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농심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풀무원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등과의 경쟁 치열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HMR·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라면 시장에서 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경쟁포화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latin typeface="+mn-ea"/>
                </a:rPr>
                <a:t>원재료 및 </a:t>
              </a:r>
              <a:r>
                <a:rPr lang="ko-KR" altLang="en-US" b="1" spc="-150" dirty="0" err="1">
                  <a:latin typeface="+mn-ea"/>
                </a:rPr>
                <a:t>물류비</a:t>
              </a:r>
              <a:r>
                <a:rPr lang="ko-KR" altLang="en-US" b="1" spc="-150" dirty="0">
                  <a:latin typeface="+mn-ea"/>
                </a:rPr>
                <a:t> 상승</a:t>
              </a:r>
              <a:r>
                <a:rPr lang="en-US" altLang="ko-KR" dirty="0">
                  <a:latin typeface="+mn-ea"/>
                </a:rPr>
                <a:t> 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원재료 수입 의존도 높아 비용 구조에 부담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>
                  <a:latin typeface="+mn-ea"/>
                </a:rPr>
                <a:t>소비 트렌드 </a:t>
              </a:r>
              <a:r>
                <a:rPr lang="ko-KR" altLang="en-US" b="1" spc="-150" dirty="0" smtClean="0">
                  <a:latin typeface="+mn-ea"/>
                </a:rPr>
                <a:t>급변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건강 중시 소비자 증가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ko-KR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고나트륨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·</a:t>
              </a:r>
              <a:r>
                <a:rPr lang="ko-KR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가공식품 기피 추세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086520" y="97097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099221" y="362245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120489" y="98046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164304" y="364277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197992" y="91064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137667" y="364785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248084" y="92966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177599" y="366817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0" y="6170082"/>
            <a:ext cx="2908300" cy="6096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5CB50D-1F02-4EED-AFC4-DE24CACC82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04" y="1436354"/>
            <a:ext cx="9597863" cy="260299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3473037" y="1758245"/>
            <a:ext cx="55066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/>
              <a:t>삼양식품</a:t>
            </a:r>
            <a:r>
              <a:rPr lang="ko-KR" altLang="en-US" sz="5400" dirty="0"/>
              <a:t> 웹사이트 </a:t>
            </a:r>
            <a:endParaRPr lang="en-US" altLang="ko-KR" sz="5400" dirty="0" smtClean="0"/>
          </a:p>
          <a:p>
            <a:pPr algn="ctr"/>
            <a:r>
              <a:rPr lang="ko-KR" altLang="en-US" sz="5400" b="1" dirty="0" err="1" smtClean="0"/>
              <a:t>리뉴얼</a:t>
            </a:r>
            <a:r>
              <a:rPr lang="ko-KR" altLang="en-US" sz="5400" dirty="0" smtClean="0"/>
              <a:t> 방향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095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723014" y="1196050"/>
            <a:ext cx="11089762" cy="5325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318976" y="1045451"/>
            <a:ext cx="5422917" cy="4446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470059" y="1040224"/>
            <a:ext cx="3376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경쟁사 </a:t>
            </a:r>
            <a:r>
              <a:rPr lang="ko-KR" altLang="en-US" sz="2000" b="1" dirty="0" smtClean="0"/>
              <a:t>웹사이트 벤치마킹 </a:t>
            </a:r>
            <a:r>
              <a:rPr lang="ko-KR" altLang="en-US" sz="2000" b="1" dirty="0"/>
              <a:t>분석</a:t>
            </a:r>
            <a:endParaRPr lang="ko-KR" altLang="en-US" sz="2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960" y="4327891"/>
            <a:ext cx="10633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『 </a:t>
            </a:r>
            <a:r>
              <a:rPr lang="ko-KR" altLang="en-US" b="1" dirty="0" smtClean="0"/>
              <a:t>웹사이트 </a:t>
            </a:r>
            <a:r>
              <a:rPr lang="ko-KR" altLang="en-US" b="1" dirty="0" err="1" smtClean="0"/>
              <a:t>리뉴얼</a:t>
            </a:r>
            <a:r>
              <a:rPr lang="ko-KR" altLang="en-US" b="1" dirty="0" smtClean="0"/>
              <a:t> 배경 </a:t>
            </a:r>
            <a:r>
              <a:rPr lang="en-US" altLang="ko-KR" b="1" dirty="0"/>
              <a:t>(SWOT </a:t>
            </a:r>
            <a:r>
              <a:rPr lang="ko-KR" altLang="en-US" b="1" dirty="0"/>
              <a:t>요약 기반</a:t>
            </a:r>
            <a:r>
              <a:rPr lang="en-US" altLang="ko-KR" b="1" dirty="0" smtClean="0"/>
              <a:t>)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 』</a:t>
            </a:r>
            <a:endParaRPr lang="ko-KR" altLang="en-US" dirty="0"/>
          </a:p>
          <a:p>
            <a:r>
              <a:rPr lang="ko-KR" altLang="en-US" dirty="0" smtClean="0"/>
              <a:t>    ♦ 강점</a:t>
            </a:r>
            <a:r>
              <a:rPr lang="en-US" altLang="ko-KR" dirty="0"/>
              <a:t>: </a:t>
            </a:r>
            <a:r>
              <a:rPr lang="ko-KR" altLang="en-US" dirty="0" err="1"/>
              <a:t>불닭</a:t>
            </a:r>
            <a:r>
              <a:rPr lang="ko-KR" altLang="en-US" dirty="0"/>
              <a:t> 글로벌 인기</a:t>
            </a:r>
            <a:r>
              <a:rPr lang="en-US" altLang="ko-KR" dirty="0"/>
              <a:t>, </a:t>
            </a:r>
            <a:r>
              <a:rPr lang="ko-KR" altLang="en-US" dirty="0"/>
              <a:t>디지털 마케팅 </a:t>
            </a:r>
            <a:r>
              <a:rPr lang="ko-KR" altLang="en-US" dirty="0" smtClean="0"/>
              <a:t>강점   </a:t>
            </a:r>
            <a:r>
              <a:rPr lang="ko-KR" altLang="en-US" dirty="0"/>
              <a:t>♦ </a:t>
            </a:r>
            <a:r>
              <a:rPr lang="ko-KR" altLang="en-US" dirty="0" smtClean="0"/>
              <a:t>약점</a:t>
            </a:r>
            <a:r>
              <a:rPr lang="en-US" altLang="ko-KR" dirty="0"/>
              <a:t>: </a:t>
            </a:r>
            <a:r>
              <a:rPr lang="ko-KR" altLang="en-US" dirty="0"/>
              <a:t>국내 점유율 낮음</a:t>
            </a:r>
            <a:r>
              <a:rPr lang="en-US" altLang="ko-KR" dirty="0"/>
              <a:t>, </a:t>
            </a:r>
            <a:r>
              <a:rPr lang="ko-KR" altLang="en-US" dirty="0"/>
              <a:t>제품 건강 이미지 부족</a:t>
            </a:r>
          </a:p>
          <a:p>
            <a:r>
              <a:rPr lang="ko-KR" altLang="en-US" dirty="0" smtClean="0"/>
              <a:t>    ♦ 기회</a:t>
            </a:r>
            <a:r>
              <a:rPr lang="en-US" altLang="ko-KR" dirty="0"/>
              <a:t>: K-</a:t>
            </a:r>
            <a:r>
              <a:rPr lang="ko-KR" altLang="en-US" dirty="0" err="1"/>
              <a:t>푸드</a:t>
            </a:r>
            <a:r>
              <a:rPr lang="ko-KR" altLang="en-US" dirty="0"/>
              <a:t> 트렌드</a:t>
            </a:r>
            <a:r>
              <a:rPr lang="en-US" altLang="ko-KR" dirty="0"/>
              <a:t>, </a:t>
            </a:r>
            <a:r>
              <a:rPr lang="ko-KR" altLang="en-US" dirty="0"/>
              <a:t>비건</a:t>
            </a:r>
            <a:r>
              <a:rPr lang="en-US" altLang="ko-KR" dirty="0"/>
              <a:t>/</a:t>
            </a:r>
            <a:r>
              <a:rPr lang="ko-KR" altLang="en-US" dirty="0"/>
              <a:t>웰빙 식품 </a:t>
            </a:r>
            <a:r>
              <a:rPr lang="ko-KR" altLang="en-US" dirty="0" smtClean="0"/>
              <a:t>확산      ♦ 위협</a:t>
            </a:r>
            <a:r>
              <a:rPr lang="en-US" altLang="ko-KR" dirty="0"/>
              <a:t>: </a:t>
            </a:r>
            <a:r>
              <a:rPr lang="ko-KR" altLang="en-US" dirty="0"/>
              <a:t>글로벌 경쟁</a:t>
            </a:r>
            <a:r>
              <a:rPr lang="en-US" altLang="ko-KR" dirty="0"/>
              <a:t>, </a:t>
            </a:r>
            <a:r>
              <a:rPr lang="ko-KR" altLang="en-US" dirty="0"/>
              <a:t>트렌드 </a:t>
            </a:r>
            <a:r>
              <a:rPr lang="ko-KR" altLang="en-US" dirty="0" smtClean="0"/>
              <a:t>변화</a:t>
            </a:r>
            <a:endParaRPr lang="en-US" altLang="ko-KR" dirty="0" smtClean="0"/>
          </a:p>
          <a:p>
            <a:endParaRPr lang="en-US" altLang="ko-KR" b="1" dirty="0" smtClean="0"/>
          </a:p>
          <a:p>
            <a:r>
              <a:rPr lang="en-US" altLang="ko-KR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『</a:t>
            </a:r>
            <a:r>
              <a:rPr lang="ko-KR" altLang="en-US" b="1" dirty="0" smtClean="0"/>
              <a:t>웹사이트 </a:t>
            </a:r>
            <a:r>
              <a:rPr lang="ko-KR" altLang="en-US" b="1" dirty="0" err="1"/>
              <a:t>리뉴얼</a:t>
            </a:r>
            <a:r>
              <a:rPr lang="ko-KR" altLang="en-US" b="1" dirty="0"/>
              <a:t> </a:t>
            </a:r>
            <a:r>
              <a:rPr lang="ko-KR" altLang="en-US" b="1" dirty="0" smtClean="0"/>
              <a:t>방향</a:t>
            </a:r>
            <a:r>
              <a:rPr lang="en-US" altLang="ko-KR" b="1" dirty="0">
                <a:latin typeface="Batang" panose="02030600000101010101" pitchFamily="18" charset="-127"/>
                <a:ea typeface="Batang" panose="02030600000101010101" pitchFamily="18" charset="-127"/>
              </a:rPr>
              <a:t>』</a:t>
            </a:r>
            <a:endParaRPr lang="en-US" altLang="ko-KR" b="1" dirty="0" smtClean="0"/>
          </a:p>
          <a:p>
            <a:r>
              <a:rPr lang="ko-KR" altLang="en-US" dirty="0" smtClean="0"/>
              <a:t>   ♦ 경쟁사는 </a:t>
            </a:r>
            <a:r>
              <a:rPr lang="en-US" altLang="ko-KR" dirty="0"/>
              <a:t>B2C </a:t>
            </a:r>
            <a:r>
              <a:rPr lang="ko-KR" altLang="en-US" dirty="0"/>
              <a:t>콘텐츠 중심 → 고객과 감성 </a:t>
            </a:r>
            <a:r>
              <a:rPr lang="ko-KR" altLang="en-US" dirty="0" smtClean="0"/>
              <a:t>소통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♦ </a:t>
            </a:r>
            <a:r>
              <a:rPr lang="ko-KR" altLang="en-US" dirty="0" err="1" smtClean="0"/>
              <a:t>삼양은</a:t>
            </a:r>
            <a:r>
              <a:rPr lang="ko-KR" altLang="en-US" dirty="0" smtClean="0"/>
              <a:t> </a:t>
            </a:r>
            <a:r>
              <a:rPr lang="en-US" altLang="ko-KR" dirty="0"/>
              <a:t>B2B/</a:t>
            </a:r>
            <a:r>
              <a:rPr lang="ko-KR" altLang="en-US" dirty="0"/>
              <a:t>기업 정보 중심 → 사용자 </a:t>
            </a:r>
            <a:r>
              <a:rPr lang="ko-KR" altLang="en-US" b="1" dirty="0"/>
              <a:t>친화성</a:t>
            </a:r>
            <a:r>
              <a:rPr lang="ko-KR" altLang="en-US" dirty="0"/>
              <a:t> </a:t>
            </a:r>
            <a:r>
              <a:rPr lang="ko-KR" altLang="en-US" dirty="0" smtClean="0"/>
              <a:t>낮음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976941"/>
              </p:ext>
            </p:extLst>
          </p:nvPr>
        </p:nvGraphicFramePr>
        <p:xfrm>
          <a:off x="1100137" y="1590595"/>
          <a:ext cx="10354966" cy="2521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3126">
                  <a:extLst>
                    <a:ext uri="{9D8B030D-6E8A-4147-A177-3AD203B41FA5}">
                      <a16:colId xmlns:a16="http://schemas.microsoft.com/office/drawing/2014/main" val="44940906"/>
                    </a:ext>
                  </a:extLst>
                </a:gridCol>
                <a:gridCol w="2557462">
                  <a:extLst>
                    <a:ext uri="{9D8B030D-6E8A-4147-A177-3AD203B41FA5}">
                      <a16:colId xmlns:a16="http://schemas.microsoft.com/office/drawing/2014/main" val="1705738342"/>
                    </a:ext>
                  </a:extLst>
                </a:gridCol>
                <a:gridCol w="2628901">
                  <a:extLst>
                    <a:ext uri="{9D8B030D-6E8A-4147-A177-3AD203B41FA5}">
                      <a16:colId xmlns:a16="http://schemas.microsoft.com/office/drawing/2014/main" val="2344772830"/>
                    </a:ext>
                  </a:extLst>
                </a:gridCol>
                <a:gridCol w="3025477">
                  <a:extLst>
                    <a:ext uri="{9D8B030D-6E8A-4147-A177-3AD203B41FA5}">
                      <a16:colId xmlns:a16="http://schemas.microsoft.com/office/drawing/2014/main" val="1876526534"/>
                    </a:ext>
                  </a:extLst>
                </a:gridCol>
              </a:tblGrid>
              <a:tr h="55253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항목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농심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오뚜기</a:t>
                      </a:r>
                      <a:endParaRPr lang="ko-KR" sz="16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삼양식품</a:t>
                      </a: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sz="1600" b="1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현재</a:t>
                      </a: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39074496"/>
                  </a:ext>
                </a:extLst>
              </a:tr>
              <a:tr h="49215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모바일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UX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우수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보통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보통 이하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4840503"/>
                  </a:ext>
                </a:extLst>
              </a:tr>
              <a:tr h="49215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콘텐츠 다양성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풍부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(</a:t>
                      </a: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이벤트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, </a:t>
                      </a: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레시피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상품 중심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기업 위주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1714792"/>
                  </a:ext>
                </a:extLst>
              </a:tr>
              <a:tr h="49215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브랜드 감성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프리미엄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+ </a:t>
                      </a: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신뢰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친근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+ </a:t>
                      </a: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실용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다소 </a:t>
                      </a:r>
                      <a:r>
                        <a:rPr lang="ko-KR" sz="1600" b="1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정적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44942981"/>
                  </a:ext>
                </a:extLst>
              </a:tr>
              <a:tr h="49215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글로벌 대응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다국어 우수</a:t>
                      </a:r>
                      <a:endParaRPr lang="ko-KR" sz="16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일부 다국어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한국어 중심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1637983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웹사이트 </a:t>
            </a:r>
            <a:r>
              <a:rPr lang="ko-KR" altLang="en-US" sz="28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리뉴얼</a:t>
            </a:r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방향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27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3271</TotalTime>
  <Words>867</Words>
  <Application>Microsoft Office PowerPoint</Application>
  <PresentationFormat>와이드스크린</PresentationFormat>
  <Paragraphs>125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</vt:lpstr>
      <vt:lpstr>나눔스퀘어 ExtraBold</vt:lpstr>
      <vt:lpstr>나눔스퀘어 Light</vt:lpstr>
      <vt:lpstr>맑은 고딕</vt:lpstr>
      <vt:lpstr>Batang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세잔</cp:lastModifiedBy>
  <cp:revision>494</cp:revision>
  <dcterms:created xsi:type="dcterms:W3CDTF">2021-06-18T07:08:44Z</dcterms:created>
  <dcterms:modified xsi:type="dcterms:W3CDTF">2025-05-16T05:28:41Z</dcterms:modified>
</cp:coreProperties>
</file>